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○○動物病院（貴院）</c:v>
                </c:pt>
              </c:strCache>
            </c:strRef>
          </c:tx>
          <c:spPr>
            <a:solidFill>
              <a:srgbClr val="111111"/>
            </a:solidFill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A1A1A"/>
                    </a:solidFill>
                    <a:latin typeface="Meiryo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ページ数</c:v>
                </c:pt>
                <c:pt idx="1">
                  <c:v>診療科目(明示)</c:v>
                </c:pt>
                <c:pt idx="2">
                  <c:v>オンライン機能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8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64-423F-8FF0-07643D56B5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○○動物病院（競合）</c:v>
                </c:pt>
              </c:strCache>
            </c:strRef>
          </c:tx>
          <c:spPr>
            <a:solidFill>
              <a:srgbClr val="BCBCBC"/>
            </a:solidFill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A1A1A"/>
                    </a:solidFill>
                    <a:latin typeface="Meiryo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ページ数</c:v>
                </c:pt>
                <c:pt idx="1">
                  <c:v>診療科目(明示)</c:v>
                </c:pt>
                <c:pt idx="2">
                  <c:v>オンライン機能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64-423F-8FF0-07643D56B5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0" i="0" u="none" strike="noStrike">
                <a:solidFill>
                  <a:srgbClr val="1A1A1A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222222"/>
              </a:solidFill>
              <a:latin typeface="Meiryo"/>
              <a:cs typeface="Meiryo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6809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18120" y="68580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A64B2A"/>
          </a:solidFill>
          <a:ln/>
        </p:spPr>
      </p:sp>
      <p:sp>
        <p:nvSpPr>
          <p:cNvPr id="3" name="Shape 1"/>
          <p:cNvSpPr/>
          <p:nvPr/>
        </p:nvSpPr>
        <p:spPr>
          <a:xfrm>
            <a:off x="8385048" y="68580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951976" y="68580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5" name="Shape 3"/>
          <p:cNvSpPr/>
          <p:nvPr/>
        </p:nvSpPr>
        <p:spPr>
          <a:xfrm>
            <a:off x="9518904" y="68580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085832" y="68580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7" name="Shape 5"/>
          <p:cNvSpPr/>
          <p:nvPr/>
        </p:nvSpPr>
        <p:spPr>
          <a:xfrm>
            <a:off x="10652760" y="68580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219688" y="68580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9" name="Shape 7"/>
          <p:cNvSpPr/>
          <p:nvPr/>
        </p:nvSpPr>
        <p:spPr>
          <a:xfrm>
            <a:off x="7818120" y="125272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385048" y="125272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11" name="Shape 9"/>
          <p:cNvSpPr/>
          <p:nvPr/>
        </p:nvSpPr>
        <p:spPr>
          <a:xfrm>
            <a:off x="8951976" y="125272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518904" y="125272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13" name="Shape 11"/>
          <p:cNvSpPr/>
          <p:nvPr/>
        </p:nvSpPr>
        <p:spPr>
          <a:xfrm>
            <a:off x="10085832" y="125272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52760" y="125272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15" name="Shape 13"/>
          <p:cNvSpPr/>
          <p:nvPr/>
        </p:nvSpPr>
        <p:spPr>
          <a:xfrm>
            <a:off x="11219688" y="125272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818120" y="181965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5048" y="181965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951976" y="181965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19" name="Shape 17"/>
          <p:cNvSpPr/>
          <p:nvPr/>
        </p:nvSpPr>
        <p:spPr>
          <a:xfrm>
            <a:off x="9518904" y="181965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085832" y="181965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21" name="Shape 19"/>
          <p:cNvSpPr/>
          <p:nvPr/>
        </p:nvSpPr>
        <p:spPr>
          <a:xfrm>
            <a:off x="10652760" y="181965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219688" y="181965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23" name="Shape 21"/>
          <p:cNvSpPr/>
          <p:nvPr/>
        </p:nvSpPr>
        <p:spPr>
          <a:xfrm>
            <a:off x="7818120" y="238658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85048" y="238658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25" name="Shape 23"/>
          <p:cNvSpPr/>
          <p:nvPr/>
        </p:nvSpPr>
        <p:spPr>
          <a:xfrm>
            <a:off x="8951976" y="238658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518904" y="238658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27" name="Shape 25"/>
          <p:cNvSpPr/>
          <p:nvPr/>
        </p:nvSpPr>
        <p:spPr>
          <a:xfrm>
            <a:off x="10085832" y="238658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52760" y="238658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29" name="Shape 27"/>
          <p:cNvSpPr/>
          <p:nvPr/>
        </p:nvSpPr>
        <p:spPr>
          <a:xfrm>
            <a:off x="11219688" y="238658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818120" y="2953512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31" name="Shape 29"/>
          <p:cNvSpPr/>
          <p:nvPr/>
        </p:nvSpPr>
        <p:spPr>
          <a:xfrm>
            <a:off x="8385048" y="2953512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951976" y="2953512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33" name="Shape 31"/>
          <p:cNvSpPr/>
          <p:nvPr/>
        </p:nvSpPr>
        <p:spPr>
          <a:xfrm>
            <a:off x="9518904" y="2953512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085832" y="2953512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35" name="Shape 33"/>
          <p:cNvSpPr/>
          <p:nvPr/>
        </p:nvSpPr>
        <p:spPr>
          <a:xfrm>
            <a:off x="10652760" y="2953512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219688" y="2953512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37" name="Shape 35"/>
          <p:cNvSpPr/>
          <p:nvPr/>
        </p:nvSpPr>
        <p:spPr>
          <a:xfrm>
            <a:off x="7818120" y="352044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385048" y="352044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39" name="Shape 37"/>
          <p:cNvSpPr/>
          <p:nvPr/>
        </p:nvSpPr>
        <p:spPr>
          <a:xfrm>
            <a:off x="8951976" y="352044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518904" y="352044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41" name="Shape 39"/>
          <p:cNvSpPr/>
          <p:nvPr/>
        </p:nvSpPr>
        <p:spPr>
          <a:xfrm>
            <a:off x="10085832" y="352044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52760" y="352044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43" name="Shape 41"/>
          <p:cNvSpPr/>
          <p:nvPr/>
        </p:nvSpPr>
        <p:spPr>
          <a:xfrm>
            <a:off x="11219688" y="3520440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818120" y="408736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45" name="Shape 43"/>
          <p:cNvSpPr/>
          <p:nvPr/>
        </p:nvSpPr>
        <p:spPr>
          <a:xfrm>
            <a:off x="8385048" y="408736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951976" y="408736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47" name="Shape 45"/>
          <p:cNvSpPr/>
          <p:nvPr/>
        </p:nvSpPr>
        <p:spPr>
          <a:xfrm>
            <a:off x="9518904" y="408736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085832" y="408736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49" name="Shape 47"/>
          <p:cNvSpPr/>
          <p:nvPr/>
        </p:nvSpPr>
        <p:spPr>
          <a:xfrm>
            <a:off x="10652760" y="408736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219688" y="4087368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51" name="Shape 49"/>
          <p:cNvSpPr/>
          <p:nvPr/>
        </p:nvSpPr>
        <p:spPr>
          <a:xfrm>
            <a:off x="7818120" y="465429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8385048" y="465429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53" name="Shape 51"/>
          <p:cNvSpPr/>
          <p:nvPr/>
        </p:nvSpPr>
        <p:spPr>
          <a:xfrm>
            <a:off x="8951976" y="465429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18904" y="465429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55" name="Shape 53"/>
          <p:cNvSpPr/>
          <p:nvPr/>
        </p:nvSpPr>
        <p:spPr>
          <a:xfrm>
            <a:off x="10085832" y="465429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0652760" y="465429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57" name="Shape 55"/>
          <p:cNvSpPr/>
          <p:nvPr/>
        </p:nvSpPr>
        <p:spPr>
          <a:xfrm>
            <a:off x="11219688" y="4654296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7818120" y="522122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59" name="Shape 57"/>
          <p:cNvSpPr/>
          <p:nvPr/>
        </p:nvSpPr>
        <p:spPr>
          <a:xfrm>
            <a:off x="8385048" y="522122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8951976" y="522122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61" name="Shape 59"/>
          <p:cNvSpPr/>
          <p:nvPr/>
        </p:nvSpPr>
        <p:spPr>
          <a:xfrm>
            <a:off x="9518904" y="522122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0085832" y="522122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111111"/>
          </a:solidFill>
          <a:ln/>
        </p:spPr>
      </p:sp>
      <p:sp>
        <p:nvSpPr>
          <p:cNvPr id="63" name="Shape 61"/>
          <p:cNvSpPr/>
          <p:nvPr/>
        </p:nvSpPr>
        <p:spPr>
          <a:xfrm>
            <a:off x="10652760" y="522122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219688" y="5221224"/>
            <a:ext cx="493776" cy="493776"/>
          </a:xfrm>
          <a:prstGeom prst="roundRect">
            <a:avLst>
              <a:gd name="adj" fmla="val 31481"/>
            </a:avLst>
          </a:prstGeom>
          <a:solidFill>
            <a:srgbClr val="A64B2A"/>
          </a:solidFill>
          <a:ln/>
        </p:spPr>
      </p:sp>
      <p:sp>
        <p:nvSpPr>
          <p:cNvPr id="65" name="Shape 63"/>
          <p:cNvSpPr/>
          <p:nvPr/>
        </p:nvSpPr>
        <p:spPr>
          <a:xfrm>
            <a:off x="822960" y="2487168"/>
            <a:ext cx="164592" cy="164592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66" name="Text 64"/>
          <p:cNvSpPr/>
          <p:nvPr/>
        </p:nvSpPr>
        <p:spPr>
          <a:xfrm>
            <a:off x="1133856" y="235915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 / MEO PROPOSAL</a:t>
            </a:r>
            <a:endParaRPr lang="en-US" sz="1300" dirty="0"/>
          </a:p>
        </p:txBody>
      </p:sp>
      <p:sp>
        <p:nvSpPr>
          <p:cNvPr id="67" name="Text 65"/>
          <p:cNvSpPr/>
          <p:nvPr/>
        </p:nvSpPr>
        <p:spPr>
          <a:xfrm>
            <a:off x="822960" y="2880360"/>
            <a:ext cx="6766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動物病院の地域集客を、</a:t>
            </a:r>
            <a:endParaRPr lang="en-US" sz="34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最速で立ち上げる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822960" y="489204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</a:t>
            </a:r>
            <a:r>
              <a:rPr lang="en-US" sz="1800" dirty="0" err="1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病院</a:t>
            </a:r>
            <a:r>
              <a:rPr lang="en-US" sz="18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</a:t>
            </a:r>
            <a:endParaRPr lang="en-US" sz="1800" dirty="0"/>
          </a:p>
        </p:txBody>
      </p:sp>
      <p:sp>
        <p:nvSpPr>
          <p:cNvPr id="69" name="Text 67"/>
          <p:cNvSpPr/>
          <p:nvPr/>
        </p:nvSpPr>
        <p:spPr>
          <a:xfrm>
            <a:off x="822960" y="544068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AI-sozo（ai-sozo.com）</a:t>
            </a:r>
            <a:endParaRPr lang="en-US" sz="12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2026年7月31日</a:t>
            </a:r>
            <a:endParaRPr lang="en-US" sz="1250" dirty="0"/>
          </a:p>
        </p:txBody>
      </p:sp>
      <p:sp>
        <p:nvSpPr>
          <p:cNvPr id="70" name="Text 68"/>
          <p:cNvSpPr/>
          <p:nvPr/>
        </p:nvSpPr>
        <p:spPr>
          <a:xfrm>
            <a:off x="0" y="635508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狙うキーワード</a:t>
            </a:r>
            <a:r>
              <a:rPr lang="en-US" sz="1500" dirty="0">
                <a:solidFill>
                  <a:srgbClr val="6E6E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 （優先度つき）</a:t>
            </a:r>
            <a:endParaRPr lang="en-US" sz="27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377454"/>
              </p:ext>
            </p:extLst>
          </p:nvPr>
        </p:nvGraphicFramePr>
        <p:xfrm>
          <a:off x="822960" y="1920240"/>
          <a:ext cx="10515600" cy="3712464"/>
        </p:xfrm>
        <a:graphic>
          <a:graphicData uri="http://schemas.openxmlformats.org/drawingml/2006/table">
            <a:tbl>
              <a:tblPr/>
              <a:tblGrid>
                <a:gridCol w="4937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キーワード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種別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優先度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実ボリューム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ja-JP" alt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○○</a:t>
                      </a: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 動物病院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地域・来院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●●●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6E6E6E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要取得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 err="1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動物病院</a:t>
                      </a: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 </a:t>
                      </a:r>
                      <a:r>
                        <a:rPr lang="ja-JP" alt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○○</a:t>
                      </a:r>
                      <a:r>
                        <a:rPr lang="en-US" altLang="ja-JP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 </a:t>
                      </a: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市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地域・来院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●●●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6E6E6E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要取得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ja-JP" alt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○○</a:t>
                      </a:r>
                      <a:r>
                        <a:rPr lang="en-US" altLang="ja-JP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 </a:t>
                      </a: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 動物病院 皮膚科 / 眼科 / 歯科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診療科・差別化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●●○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6E6E6E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要取得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ja-JP" alt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○○</a:t>
                      </a:r>
                      <a:r>
                        <a:rPr lang="en-US" altLang="ja-JP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 </a:t>
                      </a: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 動物病院 夜間 / 19時まで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時間帯ニーズ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●●○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6E6E6E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要取得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犬 皮膚 かゆがる 原因 / 対処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症状・記事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●●○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6E6E6E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要取得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猫 血尿 原因（ほか症状系）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症状・記事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●○○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6E6E6E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要取得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27432" marB="27432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822960" y="58064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※「実ボリューム」はSemrush / Ahrefs から取得して差し替え（月間検索数・難易度）。優先度は地域・来院系の即効性が高い語から。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Googleビジネスプロフィール（MEO）強化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822960" y="14173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 err="1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来院客の多くは</a:t>
            </a:r>
            <a:r>
              <a:rPr lang="en-US" sz="14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</a:t>
            </a:r>
            <a:r>
              <a:rPr lang="ja-JP" altLang="en-US" sz="140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</a:t>
            </a:r>
            <a:r>
              <a:rPr lang="en-US" altLang="ja-JP" sz="140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r>
              <a:rPr lang="en-US" sz="14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動物病院」でGoogle検索し、地図から選びます。新規開院の今、最も費用対効果が高いのがここです。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22960" y="1965960"/>
            <a:ext cx="5029200" cy="3566160"/>
          </a:xfrm>
          <a:prstGeom prst="roundRect">
            <a:avLst>
              <a:gd name="adj" fmla="val 769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41248" y="1984248"/>
            <a:ext cx="4992624" cy="36576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1993392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マップ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77824" y="2386584"/>
            <a:ext cx="4919472" cy="3090672"/>
          </a:xfrm>
          <a:prstGeom prst="rect">
            <a:avLst/>
          </a:prstGeom>
          <a:solidFill>
            <a:srgbClr val="F1F1F1"/>
          </a:solidFill>
          <a:ln/>
        </p:spPr>
      </p:sp>
      <p:sp>
        <p:nvSpPr>
          <p:cNvPr id="11" name="Shape 9"/>
          <p:cNvSpPr/>
          <p:nvPr/>
        </p:nvSpPr>
        <p:spPr>
          <a:xfrm>
            <a:off x="2523744" y="3392424"/>
            <a:ext cx="256032" cy="256032"/>
          </a:xfrm>
          <a:prstGeom prst="ellipse">
            <a:avLst/>
          </a:prstGeom>
          <a:solidFill>
            <a:srgbClr val="A64B2A"/>
          </a:solidFill>
          <a:ln/>
        </p:spPr>
      </p:sp>
      <p:sp>
        <p:nvSpPr>
          <p:cNvPr id="12" name="Shape 10"/>
          <p:cNvSpPr/>
          <p:nvPr/>
        </p:nvSpPr>
        <p:spPr>
          <a:xfrm rot="10800000">
            <a:off x="2569464" y="3593592"/>
            <a:ext cx="164592" cy="146304"/>
          </a:xfrm>
          <a:prstGeom prst="triangle">
            <a:avLst/>
          </a:prstGeom>
          <a:solidFill>
            <a:srgbClr val="A64B2A"/>
          </a:solidFill>
          <a:ln/>
        </p:spPr>
      </p:sp>
      <p:sp>
        <p:nvSpPr>
          <p:cNvPr id="13" name="Text 11"/>
          <p:cNvSpPr/>
          <p:nvPr/>
        </p:nvSpPr>
        <p:spPr>
          <a:xfrm>
            <a:off x="1828800" y="375818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ja-JP" altLang="en-US" sz="1000" b="1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078224" y="4306824"/>
            <a:ext cx="256032" cy="256032"/>
          </a:xfrm>
          <a:prstGeom prst="ellipse">
            <a:avLst/>
          </a:prstGeom>
          <a:solidFill>
            <a:srgbClr val="6E6E6E"/>
          </a:solidFill>
          <a:ln/>
        </p:spPr>
      </p:sp>
      <p:sp>
        <p:nvSpPr>
          <p:cNvPr id="15" name="Shape 13"/>
          <p:cNvSpPr/>
          <p:nvPr/>
        </p:nvSpPr>
        <p:spPr>
          <a:xfrm rot="10800000">
            <a:off x="4123944" y="4507992"/>
            <a:ext cx="164592" cy="146304"/>
          </a:xfrm>
          <a:prstGeom prst="triangle">
            <a:avLst/>
          </a:prstGeom>
          <a:solidFill>
            <a:srgbClr val="6E6E6E"/>
          </a:solidFill>
          <a:ln/>
        </p:spPr>
      </p:sp>
      <p:sp>
        <p:nvSpPr>
          <p:cNvPr id="16" name="Text 14"/>
          <p:cNvSpPr/>
          <p:nvPr/>
        </p:nvSpPr>
        <p:spPr>
          <a:xfrm>
            <a:off x="3383280" y="467258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ja-JP" altLang="en-US" sz="100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</a:t>
            </a:r>
            <a:r>
              <a:rPr lang="en-US" altLang="ja-JP" sz="100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r>
              <a:rPr lang="ja-JP" altLang="en-US" sz="1000" b="1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動物病院</a:t>
            </a:r>
            <a:endParaRPr lang="en-US" sz="1000" b="1" dirty="0"/>
          </a:p>
        </p:txBody>
      </p:sp>
      <p:sp>
        <p:nvSpPr>
          <p:cNvPr id="17" name="Text 15"/>
          <p:cNvSpPr/>
          <p:nvPr/>
        </p:nvSpPr>
        <p:spPr>
          <a:xfrm>
            <a:off x="822960" y="560527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 商圏マップ（Googleマップのキャプチャを差し込み）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309360" y="2039112"/>
            <a:ext cx="118872" cy="118872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19" name="Text 17"/>
          <p:cNvSpPr/>
          <p:nvPr/>
        </p:nvSpPr>
        <p:spPr>
          <a:xfrm>
            <a:off x="6565392" y="1929384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カテゴリ最適化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6565392" y="2295144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メイン「動物病院」＋副カテゴリを設定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309360" y="2770632"/>
            <a:ext cx="118872" cy="118872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22" name="Text 20"/>
          <p:cNvSpPr/>
          <p:nvPr/>
        </p:nvSpPr>
        <p:spPr>
          <a:xfrm>
            <a:off x="6565392" y="2660904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口コミの獲得設計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6565392" y="3026664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初診時にLINE/QRでレビュー依頼（最重要）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309360" y="3502152"/>
            <a:ext cx="118872" cy="118872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25" name="Text 23"/>
          <p:cNvSpPr/>
          <p:nvPr/>
        </p:nvSpPr>
        <p:spPr>
          <a:xfrm>
            <a:off x="6565392" y="3392424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写真の拡充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6565392" y="3758184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院内・設備・スタッフを質×量で掲載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309360" y="4233672"/>
            <a:ext cx="118872" cy="118872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28" name="Text 26"/>
          <p:cNvSpPr/>
          <p:nvPr/>
        </p:nvSpPr>
        <p:spPr>
          <a:xfrm>
            <a:off x="6565392" y="4123944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情報の正確性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6565392" y="4489704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診療時間・NAPをサイトと完全一致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309360" y="4965192"/>
            <a:ext cx="118872" cy="118872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31" name="Text 29"/>
          <p:cNvSpPr/>
          <p:nvPr/>
        </p:nvSpPr>
        <p:spPr>
          <a:xfrm>
            <a:off x="6565392" y="4855464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投稿の活用</a:t>
            </a:r>
            <a:endParaRPr lang="en-US" sz="1450" dirty="0"/>
          </a:p>
        </p:txBody>
      </p:sp>
      <p:sp>
        <p:nvSpPr>
          <p:cNvPr id="32" name="Text 30"/>
          <p:cNvSpPr/>
          <p:nvPr/>
        </p:nvSpPr>
        <p:spPr>
          <a:xfrm>
            <a:off x="6565392" y="5221224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お知らせ・キャンペーンを定期発信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GBP実測値チェックシート</a:t>
            </a:r>
            <a:r>
              <a:rPr lang="en-US" sz="1500" dirty="0">
                <a:solidFill>
                  <a:srgbClr val="6E6E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 （確認して記入）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822960" y="14173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Googleマップで各院を検索し、下の空欄に実測値を記入してください（口コミ・写真は変動するため確認時点の値）。</a:t>
            </a:r>
            <a:endParaRPr lang="en-US" sz="14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724220"/>
              </p:ext>
            </p:extLst>
          </p:nvPr>
        </p:nvGraphicFramePr>
        <p:xfrm>
          <a:off x="822960" y="2011680"/>
          <a:ext cx="10515600" cy="3712464"/>
        </p:xfrm>
        <a:graphic>
          <a:graphicData uri="http://schemas.openxmlformats.org/drawingml/2006/table">
            <a:tbl>
              <a:tblPr/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1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確認項目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alt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○○○動物病院</a:t>
                      </a: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（貴院）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○○○</a:t>
                      </a:r>
                      <a:r>
                        <a:rPr lang="en-US" sz="1300" b="1" dirty="0" err="1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動物病院（競合</a:t>
                      </a: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）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★ 評価（平均）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　　　　／ 5.0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　　　　／ 5.0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口コミ件数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　　　　件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　　　　件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主カテゴリ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　　　　　　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　　　　　　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写真の枚数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　　　　枚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　　　　枚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診療時間の正確性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OK ・ 要修正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OK ・ 要修正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投稿（お知らせ）頻度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A64B2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　　　　　　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　　　　　　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46304" marR="146304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822960" y="58064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 数値はGoogleマップの公開情報です。自動取得したい場合はGoogle Places APIで差し込み可能（別途キー発行）。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SEO対策のご提案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822960" y="1737360"/>
            <a:ext cx="3200400" cy="4114800"/>
          </a:xfrm>
          <a:prstGeom prst="roundRect">
            <a:avLst>
              <a:gd name="adj" fmla="val 1143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1737360"/>
            <a:ext cx="3200400" cy="640080"/>
          </a:xfrm>
          <a:prstGeom prst="roundRect">
            <a:avLst>
              <a:gd name="adj" fmla="val 5714"/>
            </a:avLst>
          </a:prstGeom>
          <a:solidFill>
            <a:srgbClr val="111111"/>
          </a:solidFill>
          <a:ln/>
        </p:spPr>
      </p:sp>
      <p:sp>
        <p:nvSpPr>
          <p:cNvPr id="8" name="Shape 6"/>
          <p:cNvSpPr/>
          <p:nvPr/>
        </p:nvSpPr>
        <p:spPr>
          <a:xfrm>
            <a:off x="822960" y="2066544"/>
            <a:ext cx="3200400" cy="310896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173736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内部対策（短期）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1115568" y="2606040"/>
            <a:ext cx="2615184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title/H1/見出しを地域語＋診療科目で最適化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構造化データ（動物病院・診療時間）を実装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診療科目ごとのページを新設し内部リンクを整理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480560" y="1737360"/>
            <a:ext cx="3200400" cy="4114800"/>
          </a:xfrm>
          <a:prstGeom prst="roundRect">
            <a:avLst>
              <a:gd name="adj" fmla="val 1143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80560" y="1737360"/>
            <a:ext cx="3200400" cy="640080"/>
          </a:xfrm>
          <a:prstGeom prst="roundRect">
            <a:avLst>
              <a:gd name="adj" fmla="val 5714"/>
            </a:avLst>
          </a:prstGeom>
          <a:solidFill>
            <a:srgbClr val="111111"/>
          </a:solidFill>
          <a:ln/>
        </p:spPr>
      </p:sp>
      <p:sp>
        <p:nvSpPr>
          <p:cNvPr id="13" name="Shape 11"/>
          <p:cNvSpPr/>
          <p:nvPr/>
        </p:nvSpPr>
        <p:spPr>
          <a:xfrm>
            <a:off x="4480560" y="2066544"/>
            <a:ext cx="3200400" cy="310896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4" name="Text 12"/>
          <p:cNvSpPr/>
          <p:nvPr/>
        </p:nvSpPr>
        <p:spPr>
          <a:xfrm>
            <a:off x="4480560" y="173736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MEO対策（短期）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4773168" y="2606040"/>
            <a:ext cx="2615184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GBPの最適化と口コミ獲得の仕組みづくり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写真・投稿の拡充で地図上の露出を強化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サイトとGBPのNAP表記を統一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200400" cy="4114800"/>
          </a:xfrm>
          <a:prstGeom prst="roundRect">
            <a:avLst>
              <a:gd name="adj" fmla="val 1143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38160" y="1737360"/>
            <a:ext cx="3200400" cy="640080"/>
          </a:xfrm>
          <a:prstGeom prst="roundRect">
            <a:avLst>
              <a:gd name="adj" fmla="val 5714"/>
            </a:avLst>
          </a:prstGeom>
          <a:solidFill>
            <a:srgbClr val="111111"/>
          </a:solidFill>
          <a:ln/>
        </p:spPr>
      </p:sp>
      <p:sp>
        <p:nvSpPr>
          <p:cNvPr id="18" name="Shape 16"/>
          <p:cNvSpPr/>
          <p:nvPr/>
        </p:nvSpPr>
        <p:spPr>
          <a:xfrm>
            <a:off x="8138160" y="2066544"/>
            <a:ext cx="3200400" cy="310896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8138160" y="173736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コンテンツ（中期）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8430768" y="2606040"/>
            <a:ext cx="2615184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症例・病気コラムを月2〜4本のペースで発信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8診療科目を軸に検索需要のあるテーマを設計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記事から予約・各科目ページへ内部導線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0" y="2331720"/>
            <a:ext cx="1216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0" y="2926080"/>
            <a:ext cx="12161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補足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0" y="3977640"/>
            <a:ext cx="1216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AIチャットボット導入イメージ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参考：AIチャットボットを導入すると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822960" y="14173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SEOとは別軸ですが、貴院サイトに設置すれば24時間の自動応対で「よくある質問」対応と予約導線を自動化できます。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22960" y="1920240"/>
            <a:ext cx="43891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5875">
            <a:solidFill>
              <a:srgbClr val="CBCBC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1920240"/>
            <a:ext cx="4389120" cy="566928"/>
          </a:xfrm>
          <a:prstGeom prst="roundRect">
            <a:avLst>
              <a:gd name="adj" fmla="val 12903"/>
            </a:avLst>
          </a:prstGeom>
          <a:solidFill>
            <a:srgbClr val="111111"/>
          </a:solidFill>
          <a:ln/>
        </p:spPr>
      </p:sp>
      <p:sp>
        <p:nvSpPr>
          <p:cNvPr id="9" name="Shape 7"/>
          <p:cNvSpPr/>
          <p:nvPr/>
        </p:nvSpPr>
        <p:spPr>
          <a:xfrm>
            <a:off x="822960" y="2203704"/>
            <a:ext cx="4389120" cy="2834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1920240"/>
            <a:ext cx="3931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sz="12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○○○動物病院</a:t>
            </a:r>
            <a:r>
              <a:rPr lang="en-US" sz="12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サポート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1024128" y="2651760"/>
            <a:ext cx="3063240" cy="548640"/>
          </a:xfrm>
          <a:prstGeom prst="roundRect">
            <a:avLst>
              <a:gd name="adj" fmla="val 15000"/>
            </a:avLst>
          </a:prstGeom>
          <a:solidFill>
            <a:srgbClr val="F1F1F1"/>
          </a:solidFill>
          <a:ln w="9525">
            <a:solidFill>
              <a:srgbClr val="CBCBC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70432" y="2651760"/>
            <a:ext cx="27706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ご質問をどうぞ。診療時間や予約についてお答えします。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227832" y="3291840"/>
            <a:ext cx="1783080" cy="365760"/>
          </a:xfrm>
          <a:prstGeom prst="roundRect">
            <a:avLst>
              <a:gd name="adj" fmla="val 22500"/>
            </a:avLst>
          </a:prstGeom>
          <a:solidFill>
            <a:srgbClr val="111111"/>
          </a:solidFill>
          <a:ln/>
        </p:spPr>
      </p:sp>
      <p:sp>
        <p:nvSpPr>
          <p:cNvPr id="14" name="Text 12"/>
          <p:cNvSpPr/>
          <p:nvPr/>
        </p:nvSpPr>
        <p:spPr>
          <a:xfrm>
            <a:off x="3374136" y="3291840"/>
            <a:ext cx="1490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日曜は診察してますか？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1024128" y="3749040"/>
            <a:ext cx="3200400" cy="548640"/>
          </a:xfrm>
          <a:prstGeom prst="roundRect">
            <a:avLst>
              <a:gd name="adj" fmla="val 15000"/>
            </a:avLst>
          </a:prstGeom>
          <a:solidFill>
            <a:srgbClr val="F1F1F1"/>
          </a:solidFill>
          <a:ln w="9525">
            <a:solidFill>
              <a:srgbClr val="CBCBC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70432" y="3749040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日曜・祝日は休診です。火〜金 10:00–13:00 / 16:00–19:00です。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593592" y="4389120"/>
            <a:ext cx="1417320" cy="365760"/>
          </a:xfrm>
          <a:prstGeom prst="roundRect">
            <a:avLst>
              <a:gd name="adj" fmla="val 22500"/>
            </a:avLst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3739896" y="4389120"/>
            <a:ext cx="11247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予約したいです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1024128" y="4846320"/>
            <a:ext cx="3200400" cy="548640"/>
          </a:xfrm>
          <a:prstGeom prst="roundRect">
            <a:avLst>
              <a:gd name="adj" fmla="val 15000"/>
            </a:avLst>
          </a:prstGeom>
          <a:solidFill>
            <a:srgbClr val="F1F1F1"/>
          </a:solidFill>
          <a:ln w="9525">
            <a:solidFill>
              <a:srgbClr val="CBCBC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70432" y="4846320"/>
            <a:ext cx="2907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WEB予約・LINEから24時間受付中です。こちらからどうぞ。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1024128" y="5394960"/>
            <a:ext cx="3474720" cy="34747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CBCBC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88720" y="5394960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メッセージを入力…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553712" y="5394960"/>
            <a:ext cx="457200" cy="347472"/>
          </a:xfrm>
          <a:prstGeom prst="roundRect">
            <a:avLst>
              <a:gd name="adj" fmla="val 23684"/>
            </a:avLst>
          </a:prstGeom>
          <a:solidFill>
            <a:srgbClr val="A64B2A"/>
          </a:solidFill>
          <a:ln/>
        </p:spPr>
      </p:sp>
      <p:sp>
        <p:nvSpPr>
          <p:cNvPr id="24" name="Text 22"/>
          <p:cNvSpPr/>
          <p:nvPr/>
        </p:nvSpPr>
        <p:spPr>
          <a:xfrm>
            <a:off x="4553712" y="5394960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→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760720" y="2286000"/>
            <a:ext cx="146304" cy="146304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26" name="Text 24"/>
          <p:cNvSpPr/>
          <p:nvPr/>
        </p:nvSpPr>
        <p:spPr>
          <a:xfrm>
            <a:off x="6035040" y="2167128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24時間・自動応答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035040" y="2624328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営業時間外の質問にもその場で回答。取りこぼしを防ぎます。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5760720" y="3383280"/>
            <a:ext cx="146304" cy="146304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29" name="Text 27"/>
          <p:cNvSpPr/>
          <p:nvPr/>
        </p:nvSpPr>
        <p:spPr>
          <a:xfrm>
            <a:off x="6035040" y="3264408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電話対応の削減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035040" y="3721608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「診療時間は？」等の定型的な問い合わせを自動化。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5760720" y="4480560"/>
            <a:ext cx="146304" cy="146304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32" name="Text 30"/>
          <p:cNvSpPr/>
          <p:nvPr/>
        </p:nvSpPr>
        <p:spPr>
          <a:xfrm>
            <a:off x="6035040" y="4361688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予約・LINEへ誘導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035040" y="4818888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会話の流れから自然にWEB予約・LINEへつなげます。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5760720" y="5669280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 Pain Point「同じ質問に何度も同じ返信」を解決する、AI-sozoのAIチャットボット機能です。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まとめと次のステップ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822960" y="160020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貴院は“作り込むほど伸びる”ポジションにあります。開院直後の今は、即効性の高いMEOと内部最適化から着手し、コンテンツで中長期の集客基盤を築くのが最短ルートです。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22960" y="3108960"/>
            <a:ext cx="3200400" cy="1920240"/>
          </a:xfrm>
          <a:prstGeom prst="roundRect">
            <a:avLst>
              <a:gd name="adj" fmla="val 1905"/>
            </a:avLst>
          </a:prstGeom>
          <a:solidFill>
            <a:srgbClr val="F1F1F1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15568" y="3337560"/>
            <a:ext cx="26151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115568" y="3840480"/>
            <a:ext cx="26151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現状の詳細レポート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（サイト・GBPの精査）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480560" y="3108960"/>
            <a:ext cx="3200400" cy="1920240"/>
          </a:xfrm>
          <a:prstGeom prst="roundRect">
            <a:avLst>
              <a:gd name="adj" fmla="val 1905"/>
            </a:avLst>
          </a:prstGeom>
          <a:solidFill>
            <a:srgbClr val="F1F1F1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73168" y="3337560"/>
            <a:ext cx="26151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773168" y="3840480"/>
            <a:ext cx="26151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キーワードの実ボリューム取得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（Semrush / Ahrefs）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138160" y="3108960"/>
            <a:ext cx="3200400" cy="1920240"/>
          </a:xfrm>
          <a:prstGeom prst="roundRect">
            <a:avLst>
              <a:gd name="adj" fmla="val 1905"/>
            </a:avLst>
          </a:prstGeom>
          <a:solidFill>
            <a:srgbClr val="F1F1F1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30768" y="3337560"/>
            <a:ext cx="26151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30768" y="3840480"/>
            <a:ext cx="26151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3ヶ月の施策プラン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と優先順位の確定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目次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005840" y="2103120"/>
            <a:ext cx="82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1920240" y="21031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現状分析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938528" y="257860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貴院・競合サイトの診断と数値比較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005840" y="3063240"/>
            <a:ext cx="10149840" cy="0"/>
          </a:xfrm>
          <a:prstGeom prst="line">
            <a:avLst/>
          </a:prstGeom>
          <a:noFill/>
          <a:ln w="9525">
            <a:solidFill>
              <a:srgbClr val="CBCBC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3337560"/>
            <a:ext cx="82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1920240" y="33375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勝ち筋と施策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938528" y="3813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狙うキーワード・MEO・SEO対策のご提案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1005840" y="4297680"/>
            <a:ext cx="10149840" cy="0"/>
          </a:xfrm>
          <a:prstGeom prst="line">
            <a:avLst/>
          </a:prstGeom>
          <a:noFill/>
          <a:ln w="9525">
            <a:solidFill>
              <a:srgbClr val="CBCBC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40" y="4572000"/>
            <a:ext cx="82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1920240" y="4572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補足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938528" y="504748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GBP実測値シート・AIチャットボット導入イメージ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1005840" y="5532120"/>
            <a:ext cx="10149840" cy="0"/>
          </a:xfrm>
          <a:prstGeom prst="line">
            <a:avLst/>
          </a:prstGeom>
          <a:noFill/>
          <a:ln w="9525">
            <a:solidFill>
              <a:srgbClr val="CBCBCB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0" y="2331720"/>
            <a:ext cx="1216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0" y="2926080"/>
            <a:ext cx="12161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現状分析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0" y="3977640"/>
            <a:ext cx="1216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貴院・競合サイトの診断と数値比較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現状サマリー</a:t>
            </a:r>
            <a:r>
              <a:rPr lang="en-US" sz="1500" dirty="0">
                <a:solidFill>
                  <a:srgbClr val="6E6E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 （貴院 vs 競合）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822960" y="14173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 err="1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両院とも</a:t>
            </a:r>
            <a:r>
              <a:rPr lang="ja-JP" altLang="en-US" sz="14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</a:t>
            </a:r>
            <a:r>
              <a:rPr lang="en-US" sz="14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県</a:t>
            </a:r>
            <a:r>
              <a:rPr lang="ja-JP" altLang="en-US" sz="14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</a:t>
            </a:r>
            <a:r>
              <a:rPr lang="en-US" sz="1400" dirty="0" err="1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市・犬猫専門。施設とサービスの実力は貴院が上回る一方、検索での“見せ方”は競合が先行しています</a:t>
            </a:r>
            <a:r>
              <a:rPr lang="en-US" sz="14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</a:t>
            </a:r>
            <a:endParaRPr lang="en-US" sz="14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742287"/>
              </p:ext>
            </p:extLst>
          </p:nvPr>
        </p:nvGraphicFramePr>
        <p:xfrm>
          <a:off x="822960" y="2011680"/>
          <a:ext cx="10515600" cy="3712464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03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項目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alt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○○○動物病院</a:t>
                      </a: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（貴院）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○○動物病院（競合）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開院時期・認知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新規開院（実績・口コミはこれから）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地域で先に認知あり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サイト規模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7ページ・情報が充実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4ページ・簡素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診療科目の訴求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複数科目を明示（内科/外科/歯科/腫瘍科 等）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明示なし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オンライン予約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WEB予約・LINEに対応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なし（予約制でない）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決済・ペット保険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カード・保険窓口精算に対応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記載なし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トップの検索最適化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院名中心（地域語の訴求が弱い）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「</a:t>
                      </a:r>
                      <a:r>
                        <a:rPr lang="ja-JP" altLang="en-US" sz="1200" dirty="0">
                          <a:solidFill>
                            <a:srgbClr val="222222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○○　</a:t>
                      </a:r>
                      <a:r>
                        <a:rPr lang="en-US" sz="1250" dirty="0" err="1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動物病院」に最適化（強い</a:t>
                      </a:r>
                      <a:r>
                        <a:rPr lang="en-US" sz="1250" dirty="0">
                          <a:solidFill>
                            <a:srgbClr val="1A1A1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）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28016" marR="128016" marT="36576" marB="36576" anchor="ctr">
                    <a:lnL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3566160" y="2011680"/>
            <a:ext cx="3886200" cy="3712464"/>
          </a:xfrm>
          <a:prstGeom prst="rect">
            <a:avLst/>
          </a:prstGeom>
          <a:ln w="254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700" b="1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競合サイトの分析</a:t>
            </a:r>
            <a:r>
              <a:rPr lang="en-US" sz="1500" dirty="0">
                <a:solidFill>
                  <a:srgbClr val="6E6E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 （</a:t>
            </a:r>
            <a:r>
              <a:rPr lang="ja-JP" altLang="en-US" sz="16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</a:t>
            </a:r>
            <a:r>
              <a:rPr lang="en-US" sz="1500" dirty="0" err="1">
                <a:solidFill>
                  <a:srgbClr val="6E6E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動物病院</a:t>
            </a:r>
            <a:r>
              <a:rPr lang="en-US" sz="1500" dirty="0">
                <a:solidFill>
                  <a:srgbClr val="6E6E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）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822960" y="1600200"/>
            <a:ext cx="5212080" cy="4343400"/>
          </a:xfrm>
          <a:prstGeom prst="roundRect">
            <a:avLst>
              <a:gd name="adj" fmla="val 632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41248" y="1618488"/>
            <a:ext cx="5175504" cy="36576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8" name="Shape 6"/>
          <p:cNvSpPr/>
          <p:nvPr/>
        </p:nvSpPr>
        <p:spPr>
          <a:xfrm>
            <a:off x="1024128" y="1728216"/>
            <a:ext cx="109728" cy="109728"/>
          </a:xfrm>
          <a:prstGeom prst="ellipse">
            <a:avLst/>
          </a:prstGeom>
          <a:solidFill>
            <a:srgbClr val="CBCBCB"/>
          </a:solidFill>
          <a:ln/>
        </p:spPr>
      </p:sp>
      <p:sp>
        <p:nvSpPr>
          <p:cNvPr id="9" name="Shape 7"/>
          <p:cNvSpPr/>
          <p:nvPr/>
        </p:nvSpPr>
        <p:spPr>
          <a:xfrm>
            <a:off x="1225296" y="1728216"/>
            <a:ext cx="109728" cy="109728"/>
          </a:xfrm>
          <a:prstGeom prst="ellipse">
            <a:avLst/>
          </a:prstGeom>
          <a:solidFill>
            <a:srgbClr val="CBCBCB"/>
          </a:solidFill>
          <a:ln/>
        </p:spPr>
      </p:sp>
      <p:sp>
        <p:nvSpPr>
          <p:cNvPr id="10" name="Shape 8"/>
          <p:cNvSpPr/>
          <p:nvPr/>
        </p:nvSpPr>
        <p:spPr>
          <a:xfrm>
            <a:off x="1426464" y="1728216"/>
            <a:ext cx="109728" cy="109728"/>
          </a:xfrm>
          <a:prstGeom prst="ellipse">
            <a:avLst/>
          </a:prstGeom>
          <a:solidFill>
            <a:srgbClr val="CBCBCB"/>
          </a:solidFill>
          <a:ln/>
        </p:spPr>
      </p:sp>
      <p:sp>
        <p:nvSpPr>
          <p:cNvPr id="11" name="Shape 9"/>
          <p:cNvSpPr/>
          <p:nvPr/>
        </p:nvSpPr>
        <p:spPr>
          <a:xfrm>
            <a:off x="1828800" y="1691640"/>
            <a:ext cx="3977640" cy="21945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CBCBC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965960" y="1673352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</a:t>
            </a:r>
            <a:r>
              <a:rPr lang="ja-JP" altLang="en-US" sz="9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</a:t>
            </a:r>
            <a:r>
              <a:rPr lang="en-US" sz="9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77824" y="2020824"/>
            <a:ext cx="5102352" cy="3867912"/>
          </a:xfrm>
          <a:prstGeom prst="rect">
            <a:avLst/>
          </a:prstGeom>
          <a:solidFill>
            <a:srgbClr val="F1F1F1"/>
          </a:solidFill>
          <a:ln/>
        </p:spPr>
        <p:txBody>
          <a:bodyPr/>
          <a:lstStyle/>
          <a:p>
            <a:endParaRPr lang="ja-JP" altLang="en-US" dirty="0"/>
          </a:p>
        </p:txBody>
      </p:sp>
      <p:sp>
        <p:nvSpPr>
          <p:cNvPr id="14" name="Text 12"/>
          <p:cNvSpPr/>
          <p:nvPr/>
        </p:nvSpPr>
        <p:spPr>
          <a:xfrm>
            <a:off x="822960" y="3063240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3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TOPページ スクリーンショット</a:t>
            </a:r>
            <a:endParaRPr lang="en-US" sz="13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3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（撮影後に差し込み）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92240" y="1828800"/>
            <a:ext cx="128016" cy="128016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17" name="Text 15"/>
          <p:cNvSpPr/>
          <p:nvPr/>
        </p:nvSpPr>
        <p:spPr>
          <a:xfrm>
            <a:off x="6729984" y="171907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強み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537960" y="2221992"/>
            <a:ext cx="475488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title「</a:t>
            </a:r>
            <a:r>
              <a:rPr lang="ja-JP" alt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</a:t>
            </a:r>
            <a:r>
              <a:rPr lang="en-US" sz="1200" dirty="0" err="1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の動物病院なら</a:t>
            </a: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」・H1「</a:t>
            </a:r>
            <a:r>
              <a:rPr lang="ja-JP" alt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</a:t>
            </a:r>
            <a:r>
              <a:rPr lang="en-US" sz="1200" dirty="0" err="1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で動物病院をお探しの方は」と地域語に最適化</a:t>
            </a:r>
            <a:endParaRPr lang="en-US" sz="1200" dirty="0"/>
          </a:p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インフォームドコンセントを明示し信頼感がある</a:t>
            </a:r>
            <a:endParaRPr lang="en-US" sz="1200" dirty="0"/>
          </a:p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住所・電話などNAP情報は整備済み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492240" y="4069080"/>
            <a:ext cx="128016" cy="128016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20" name="Text 18"/>
          <p:cNvSpPr/>
          <p:nvPr/>
        </p:nvSpPr>
        <p:spPr>
          <a:xfrm>
            <a:off x="6729984" y="395935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弱み（＝貴院のチャンス）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537960" y="4462272"/>
            <a:ext cx="475488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4ページのみで情報量が少ない</a:t>
            </a:r>
            <a:endParaRPr lang="en-US" sz="1200" dirty="0"/>
          </a:p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症例・病気解説などの集客コンテンツが皆無</a:t>
            </a:r>
            <a:endParaRPr lang="en-US" sz="1200" dirty="0"/>
          </a:p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予約制でなくWEB予約・LINE導線がない</a:t>
            </a:r>
            <a:endParaRPr lang="en-US" sz="1200" dirty="0"/>
          </a:p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構造化データは未実装（要HTML確認）</a:t>
            </a:r>
            <a:endParaRPr lang="en-US" sz="1200" dirty="0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E6CB4B2F-F2A1-2E2D-08BA-130CFAD403B3}"/>
              </a:ext>
            </a:extLst>
          </p:cNvPr>
          <p:cNvSpPr/>
          <p:nvPr/>
        </p:nvSpPr>
        <p:spPr>
          <a:xfrm>
            <a:off x="1005840" y="40690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取得元 → https://</a:t>
            </a:r>
            <a:r>
              <a:rPr lang="ja-JP" altLang="en-US" sz="1100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○○○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貴院サイトの診断</a:t>
            </a:r>
            <a:r>
              <a:rPr lang="en-US" sz="1500" dirty="0">
                <a:solidFill>
                  <a:srgbClr val="6E6E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 （</a:t>
            </a:r>
            <a:r>
              <a:rPr lang="ja-JP" altLang="en-US" sz="1500" dirty="0">
                <a:solidFill>
                  <a:srgbClr val="6E6E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○○○動物病院</a:t>
            </a:r>
            <a:r>
              <a:rPr lang="en-US" sz="1500" dirty="0">
                <a:solidFill>
                  <a:srgbClr val="6E6E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）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822960" y="1600200"/>
            <a:ext cx="5212080" cy="4343400"/>
          </a:xfrm>
          <a:prstGeom prst="roundRect">
            <a:avLst>
              <a:gd name="adj" fmla="val 632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41248" y="1618488"/>
            <a:ext cx="5175504" cy="36576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8" name="Shape 6"/>
          <p:cNvSpPr/>
          <p:nvPr/>
        </p:nvSpPr>
        <p:spPr>
          <a:xfrm>
            <a:off x="1024128" y="1728216"/>
            <a:ext cx="109728" cy="109728"/>
          </a:xfrm>
          <a:prstGeom prst="ellipse">
            <a:avLst/>
          </a:prstGeom>
          <a:solidFill>
            <a:srgbClr val="CBCBCB"/>
          </a:solidFill>
          <a:ln/>
        </p:spPr>
      </p:sp>
      <p:sp>
        <p:nvSpPr>
          <p:cNvPr id="9" name="Shape 7"/>
          <p:cNvSpPr/>
          <p:nvPr/>
        </p:nvSpPr>
        <p:spPr>
          <a:xfrm>
            <a:off x="1225296" y="1728216"/>
            <a:ext cx="109728" cy="109728"/>
          </a:xfrm>
          <a:prstGeom prst="ellipse">
            <a:avLst/>
          </a:prstGeom>
          <a:solidFill>
            <a:srgbClr val="CBCBCB"/>
          </a:solidFill>
          <a:ln/>
        </p:spPr>
      </p:sp>
      <p:sp>
        <p:nvSpPr>
          <p:cNvPr id="10" name="Shape 8"/>
          <p:cNvSpPr/>
          <p:nvPr/>
        </p:nvSpPr>
        <p:spPr>
          <a:xfrm>
            <a:off x="1426464" y="1728216"/>
            <a:ext cx="109728" cy="109728"/>
          </a:xfrm>
          <a:prstGeom prst="ellipse">
            <a:avLst/>
          </a:prstGeom>
          <a:solidFill>
            <a:srgbClr val="CBCBCB"/>
          </a:solidFill>
          <a:ln/>
        </p:spPr>
      </p:sp>
      <p:sp>
        <p:nvSpPr>
          <p:cNvPr id="11" name="Shape 9"/>
          <p:cNvSpPr/>
          <p:nvPr/>
        </p:nvSpPr>
        <p:spPr>
          <a:xfrm>
            <a:off x="1828800" y="1691640"/>
            <a:ext cx="3977640" cy="21945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CBCBC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965960" y="1673352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</a:t>
            </a:r>
            <a:r>
              <a:rPr lang="ja-JP" altLang="en-US" sz="9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</a:t>
            </a:r>
            <a:r>
              <a:rPr lang="en-US" sz="9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77824" y="2020824"/>
            <a:ext cx="5102352" cy="3867912"/>
          </a:xfrm>
          <a:prstGeom prst="rect">
            <a:avLst/>
          </a:prstGeom>
          <a:solidFill>
            <a:srgbClr val="F1F1F1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063240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3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TOPページ スクリーンショット</a:t>
            </a:r>
            <a:endParaRPr lang="en-US" sz="13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3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（撮影後に差し込み）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05840" y="40690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取得元 → https://</a:t>
            </a:r>
            <a:r>
              <a:rPr lang="ja-JP" altLang="en-US" sz="1100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○○○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92240" y="1828800"/>
            <a:ext cx="128016" cy="128016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17" name="Text 15"/>
          <p:cNvSpPr/>
          <p:nvPr/>
        </p:nvSpPr>
        <p:spPr>
          <a:xfrm>
            <a:off x="6729984" y="171907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強み（既にある資産）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537960" y="2221992"/>
            <a:ext cx="475488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複数の診療科目（内科・外科・歯科・腫瘍科ほか）・駐車場7台など情報が充実</a:t>
            </a:r>
            <a:endParaRPr lang="en-US" sz="1200" dirty="0"/>
          </a:p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WEB予約・LINE・カード・ペット保険の窓口精算に対応</a:t>
            </a:r>
            <a:endParaRPr lang="en-US" sz="1200" dirty="0"/>
          </a:p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住所・電話などNAP情報が明確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492240" y="4069080"/>
            <a:ext cx="128016" cy="128016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20" name="Text 18"/>
          <p:cNvSpPr/>
          <p:nvPr/>
        </p:nvSpPr>
        <p:spPr>
          <a:xfrm>
            <a:off x="6729984" y="395935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改善余地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537960" y="4462272"/>
            <a:ext cx="475488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新規開院のため検索・地図での露出がこれから</a:t>
            </a:r>
            <a:endParaRPr lang="en-US" sz="1200" dirty="0"/>
          </a:p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H1が院名中心で「</a:t>
            </a:r>
            <a:r>
              <a:rPr lang="ja-JP" alt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</a:t>
            </a: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動物病院」の語句が見出しに弱い</a:t>
            </a:r>
            <a:endParaRPr lang="en-US" sz="1200" dirty="0"/>
          </a:p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症例・病気コラムが無く集客記事がゼロ</a:t>
            </a:r>
            <a:endParaRPr lang="en-US" sz="1200" dirty="0"/>
          </a:p>
          <a:p>
            <a:pPr marL="152400" indent="-1524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構造化データ等の技術最適化の余地（要HTML確認）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数字で見る比較</a:t>
            </a:r>
            <a:r>
              <a:rPr lang="en-US" sz="1500" dirty="0">
                <a:solidFill>
                  <a:srgbClr val="6E6E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 （貴院 vs 競合）</a:t>
            </a:r>
            <a:endParaRPr lang="en-US" sz="2700" dirty="0"/>
          </a:p>
        </p:txBody>
      </p:sp>
      <p:graphicFrame>
        <p:nvGraphicFramePr>
          <p:cNvPr id="6" name="Chart 0"/>
          <p:cNvGraphicFramePr/>
          <p:nvPr>
            <p:extLst>
              <p:ext uri="{D42A27DB-BD31-4B8C-83A1-F6EECF244321}">
                <p14:modId xmlns:p14="http://schemas.microsoft.com/office/powerpoint/2010/main" val="3891587047"/>
              </p:ext>
            </p:extLst>
          </p:nvPr>
        </p:nvGraphicFramePr>
        <p:xfrm>
          <a:off x="822960" y="1828800"/>
          <a:ext cx="73152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4"/>
          <p:cNvSpPr/>
          <p:nvPr/>
        </p:nvSpPr>
        <p:spPr>
          <a:xfrm>
            <a:off x="8549640" y="2286000"/>
            <a:ext cx="2788920" cy="3017520"/>
          </a:xfrm>
          <a:prstGeom prst="rect">
            <a:avLst/>
          </a:prstGeom>
          <a:ln w="15875">
            <a:solidFill>
              <a:srgbClr val="11111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778240" y="2560320"/>
            <a:ext cx="128016" cy="128016"/>
          </a:xfrm>
          <a:prstGeom prst="rect">
            <a:avLst/>
          </a:prstGeom>
          <a:solidFill>
            <a:srgbClr val="A64B2A"/>
          </a:solidFill>
          <a:ln/>
        </p:spPr>
      </p:sp>
      <p:sp>
        <p:nvSpPr>
          <p:cNvPr id="9" name="Text 6"/>
          <p:cNvSpPr/>
          <p:nvPr/>
        </p:nvSpPr>
        <p:spPr>
          <a:xfrm>
            <a:off x="8979408" y="245059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ここがポイント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8778240" y="2971800"/>
            <a:ext cx="23317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情報量・診療科目の訴求・オンライン対応、いずれも既に貴院が上回っています。あとは検索・地図での“見せ方”を整えるだけです。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0" y="2331720"/>
            <a:ext cx="1216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2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0" y="2926080"/>
            <a:ext cx="12161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勝ち筋と施策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0" y="3977640"/>
            <a:ext cx="1216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6E6E6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狙うキーワード・MEO・SEO対策のご提案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0" y="237744"/>
            <a:ext cx="7086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AI-sozo ｜ </a:t>
            </a:r>
            <a:r>
              <a:rPr lang="ja-JP" alt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○○○動物病院</a:t>
            </a:r>
            <a:r>
              <a:rPr lang="en-US" sz="900" dirty="0">
                <a:solidFill>
                  <a:srgbClr val="9B9B9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御中 ・ SEO / MEO ご提案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0" y="640080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9B9B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AI-sozo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1475720" y="638251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658368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勝ち筋</a:t>
            </a:r>
            <a:r>
              <a:rPr lang="en-US" sz="1500" dirty="0">
                <a:solidFill>
                  <a:srgbClr val="6E6E6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 （貴院が地域No.1を狙える理由）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822960" y="14173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足りないのは検索エンジンとお客様への「見せ方」だけ。新規開院の今こそ露出を最速で立ち上げます。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22960" y="2148840"/>
            <a:ext cx="3200400" cy="3566160"/>
          </a:xfrm>
          <a:prstGeom prst="roundRect">
            <a:avLst>
              <a:gd name="adj" fmla="val 1143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233172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1097280" y="3063240"/>
            <a:ext cx="2651760" cy="0"/>
          </a:xfrm>
          <a:prstGeom prst="line">
            <a:avLst/>
          </a:prstGeom>
          <a:noFill/>
          <a:ln w="9525">
            <a:solidFill>
              <a:srgbClr val="CBCBC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97280" y="31546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地図で上位を取る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97280" y="3703320"/>
            <a:ext cx="26517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来院の入口はGoogleマップ。新規開院でも最適化と口コミ設計で最速で上位が狙えるMEOに最優先で着手。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480560" y="2148840"/>
            <a:ext cx="3200400" cy="3566160"/>
          </a:xfrm>
          <a:prstGeom prst="roundRect">
            <a:avLst>
              <a:gd name="adj" fmla="val 1143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0" y="233172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200" dirty="0"/>
          </a:p>
        </p:txBody>
      </p:sp>
      <p:sp>
        <p:nvSpPr>
          <p:cNvPr id="14" name="Shape 12"/>
          <p:cNvSpPr/>
          <p:nvPr/>
        </p:nvSpPr>
        <p:spPr>
          <a:xfrm>
            <a:off x="4754880" y="3063240"/>
            <a:ext cx="2651760" cy="0"/>
          </a:xfrm>
          <a:prstGeom prst="line">
            <a:avLst/>
          </a:prstGeom>
          <a:noFill/>
          <a:ln w="9525">
            <a:solidFill>
              <a:srgbClr val="CBCBC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0" y="31546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地域語で最適化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4754880" y="3703320"/>
            <a:ext cx="26517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1250" dirty="0" err="1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トップと主要ページを</a:t>
            </a: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</a:t>
            </a:r>
            <a:r>
              <a:rPr lang="ja-JP" altLang="en-US" sz="125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○○</a:t>
            </a:r>
            <a:r>
              <a:rPr lang="en-US" altLang="ja-JP" sz="1250" dirty="0">
                <a:solidFill>
                  <a:srgbClr val="1A1A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動物病院」＋診療科目で最適化。競合のサイトは手薄なので追い越せます。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138160" y="2148840"/>
            <a:ext cx="3200400" cy="3566160"/>
          </a:xfrm>
          <a:prstGeom prst="roundRect">
            <a:avLst>
              <a:gd name="adj" fmla="val 1143"/>
            </a:avLst>
          </a:prstGeom>
          <a:solidFill>
            <a:srgbClr val="FFFFFF"/>
          </a:solidFill>
          <a:ln w="12700">
            <a:solidFill>
              <a:srgbClr val="CBCBC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0" y="233172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64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200" dirty="0"/>
          </a:p>
        </p:txBody>
      </p:sp>
      <p:sp>
        <p:nvSpPr>
          <p:cNvPr id="19" name="Shape 17"/>
          <p:cNvSpPr/>
          <p:nvPr/>
        </p:nvSpPr>
        <p:spPr>
          <a:xfrm>
            <a:off x="8412480" y="3063240"/>
            <a:ext cx="2651760" cy="0"/>
          </a:xfrm>
          <a:prstGeom prst="line">
            <a:avLst/>
          </a:prstGeom>
          <a:noFill/>
          <a:ln w="9525">
            <a:solidFill>
              <a:srgbClr val="CBCBC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2480" y="31546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コンテンツで差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8412480" y="3703320"/>
            <a:ext cx="26517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8診療科目を軸に症例・病気コラムを発信。競合も持っていない専門性で中長期の集客基盤を作ります。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1034</Words>
  <Application>Microsoft Office PowerPoint</Application>
  <PresentationFormat>ワイド画面</PresentationFormat>
  <Paragraphs>263</Paragraphs>
  <Slides>16</Slides>
  <Notes>16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0" baseType="lpstr">
      <vt:lpstr>Meiryo</vt:lpstr>
      <vt:lpstr>Yu Gothic</vt:lpstr>
      <vt:lpstr>Arial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sakuya konohana</cp:lastModifiedBy>
  <cp:revision>3</cp:revision>
  <dcterms:created xsi:type="dcterms:W3CDTF">2026-07-31T11:16:56Z</dcterms:created>
  <dcterms:modified xsi:type="dcterms:W3CDTF">2026-07-31T11:50:36Z</dcterms:modified>
</cp:coreProperties>
</file>